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91" r:id="rId6"/>
    <p:sldId id="307" r:id="rId7"/>
    <p:sldId id="309" r:id="rId8"/>
    <p:sldId id="310" r:id="rId9"/>
    <p:sldId id="311" r:id="rId10"/>
    <p:sldId id="312" r:id="rId11"/>
    <p:sldId id="313" r:id="rId12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o, Oliver" initials="CO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3C"/>
    <a:srgbClr val="0680FF"/>
    <a:srgbClr val="0C2344"/>
    <a:srgbClr val="001835"/>
    <a:srgbClr val="121A2C"/>
    <a:srgbClr val="0E1523"/>
    <a:srgbClr val="0B1934"/>
    <a:srgbClr val="25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60"/>
  </p:normalViewPr>
  <p:slideViewPr>
    <p:cSldViewPr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792"/>
    </p:cViewPr>
  </p:sorterViewPr>
  <p:notesViewPr>
    <p:cSldViewPr snapToObjects="1">
      <p:cViewPr varScale="1">
        <p:scale>
          <a:sx n="64" d="100"/>
          <a:sy n="64" d="100"/>
        </p:scale>
        <p:origin x="-2597" y="-8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AE4A958-A14B-4F4C-A377-47BBF7E6BE99}" type="datetimeFigureOut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B0857D5-A924-4F3A-86DC-465D4BEE7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7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039978F-B65F-47BC-9ECD-685059E35340}" type="datetime1">
              <a:rPr lang="en-US"/>
              <a:pPr>
                <a:defRPr/>
              </a:pPr>
              <a:t>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C41095-FB70-4026-94E3-9E36BA1B6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06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255" indent="-29163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546" indent="-23330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3164" indent="-23330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782" indent="-23330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AEA2226-A588-450F-A806-2E311017CA5A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35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5DC922AC-6EDA-48BC-8886-166BFBF1F74F}" type="slidenum">
              <a:rPr lang="en-US" sz="900" smtClean="0">
                <a:solidFill>
                  <a:schemeClr val="bg1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solidFill>
                <a:schemeClr val="bg1"/>
              </a:solidFill>
              <a:latin typeface="Whitney Book" pitchFamily="50" charset="0"/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kern="1200" cap="none" spc="4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62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A354BC5C-8385-4E99-9561-887AB21200DF}" type="slidenum">
              <a:rPr 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kern="1200" cap="none" spc="4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15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17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94F6B7CF-FE3C-4B05-897A-0C0360B8D4BE}" type="slidenum">
              <a:rPr 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kumimoji="0" lang="en-US" sz="2000" b="0" i="0" u="none" strike="noStrike" cap="none" spc="40" normalizeH="0" baseline="0" dirty="0" smtClean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kumimoji="0" lang="en-CA" sz="2800" b="0" i="0" u="none" strike="noStrike" cap="none" spc="150" normalizeH="0" baseline="0" dirty="0" smtClean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37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446088"/>
            <a:ext cx="2365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CBC84D20-FAF4-49D9-8E18-5DC5E0040F1C}" type="slidenum">
              <a:rPr lang="en-US" sz="900" smtClean="0"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latin typeface="Whitney Book" pitchFamily="50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kumimoji="0" lang="en-US" sz="2000" b="0" i="0" u="none" strike="noStrike" cap="none" spc="40" normalizeH="0" baseline="0" dirty="0" smtClean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kumimoji="0" lang="en-CA" sz="2800" b="0" i="0" u="none" strike="noStrike" cap="none" spc="150" normalizeH="0" baseline="0" dirty="0" smtClean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22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46088"/>
            <a:ext cx="252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39AD3F44-2F3C-4289-8019-04D3CA65716E}" type="slidenum">
              <a:rPr lang="en-US" sz="900" smtClean="0">
                <a:solidFill>
                  <a:schemeClr val="bg1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solidFill>
                <a:schemeClr val="bg1"/>
              </a:solidFill>
              <a:latin typeface="Whitney Book" pitchFamily="50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500" b="0" i="0" u="none" strike="noStrike" kern="1200" cap="none" spc="4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 Book"/>
                <a:cs typeface="Whitney Book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51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-107950" y="1131888"/>
            <a:ext cx="4275138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44600"/>
            <a:ext cx="3449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8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-107950" y="1131888"/>
            <a:ext cx="4275138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4600"/>
            <a:ext cx="3451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6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2015_Hover_Aerials_Okanagan_6389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1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48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A Evening-04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28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SC_496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1106_86502c1841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977618FB-6153-4A4D-B245-DCBAB7B8A7BD}" type="slidenum">
              <a:rPr 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52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4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C1E656A7-D582-4F8A-B369-2AA3A94C8B59}" type="slidenum">
              <a:rPr 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11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SC_73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2BB40260-2EE2-4952-BB88-43B21694B5D2}" type="slidenum">
              <a:rPr 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38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fld id="{E2D77849-CCE9-4A35-AF8D-89DE5DA35F86}" type="slidenum">
              <a:rPr lang="en-US" sz="900" smtClean="0">
                <a:latin typeface="Whitney Book" pitchFamily="50" charset="0"/>
              </a:rPr>
              <a:pPr algn="r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CA" sz="900" dirty="0" smtClean="0">
              <a:latin typeface="Whitney Book" pitchFamily="50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kumimoji="0" lang="en-US" sz="2000" b="0" i="0" u="none" strike="noStrike" cap="none" spc="40" normalizeH="0" baseline="0" dirty="0" smtClean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kumimoji="0" lang="en-CA" sz="2800" b="0" i="0" u="none" strike="noStrike" cap="none" spc="150" normalizeH="0" baseline="0" dirty="0" smtClean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2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1" r:id="rId12"/>
    <p:sldLayoutId id="2147484842" r:id="rId13"/>
    <p:sldLayoutId id="2147484843" r:id="rId14"/>
    <p:sldLayoutId id="2147484844" r:id="rId15"/>
    <p:sldLayoutId id="2147484845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bc.ca/trainin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2033012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spc="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Medicine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spc="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Obstetrics &amp; </a:t>
            </a:r>
            <a:r>
              <a:rPr lang="en-CA" b="1" spc="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Gynaecology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spc="100" dirty="0" smtClean="0">
                <a:solidFill>
                  <a:schemeClr val="accent1"/>
                </a:solidFill>
              </a:rPr>
              <a:t>Leadership Training Program - Finance</a:t>
            </a:r>
            <a:endParaRPr lang="en-US" b="1" spc="1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38954" y="2564904"/>
            <a:ext cx="5430838" cy="32067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8954" y="3356992"/>
            <a:ext cx="7661438" cy="2664296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000" b="1" spc="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Medicine Finance Team</a:t>
            </a:r>
          </a:p>
          <a:p>
            <a:pPr marL="4572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000" b="1" spc="100" dirty="0" smtClean="0">
                <a:solidFill>
                  <a:schemeClr val="accent1"/>
                </a:solidFill>
              </a:rPr>
              <a:t>UBC budget model</a:t>
            </a:r>
            <a:endParaRPr lang="en-US" sz="2000" b="1" spc="1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000" b="1" spc="100" dirty="0" smtClean="0">
                <a:solidFill>
                  <a:schemeClr val="accent1"/>
                </a:solidFill>
              </a:rPr>
              <a:t>Now – current financial balances and forecasting</a:t>
            </a:r>
          </a:p>
          <a:p>
            <a:pPr marL="4572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000" b="1" spc="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– budgeting for the following year</a:t>
            </a:r>
          </a:p>
          <a:p>
            <a:pPr marL="4572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000" b="1" spc="100" dirty="0" smtClean="0">
                <a:solidFill>
                  <a:schemeClr val="accent1"/>
                </a:solidFill>
              </a:rPr>
              <a:t>Vision – Long-term outlook </a:t>
            </a:r>
          </a:p>
          <a:p>
            <a:pPr marL="457200" indent="-457200"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en-US" sz="2000" b="1" spc="1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Resources</a:t>
            </a:r>
          </a:p>
          <a:p>
            <a:pPr marL="457200" indent="-457200">
              <a:spcBef>
                <a:spcPts val="0"/>
              </a:spcBef>
              <a:buFont typeface="Arial" charset="0"/>
              <a:buAutoNum type="arabicParenR"/>
              <a:defRPr/>
            </a:pPr>
            <a:endParaRPr lang="en-US" sz="2000" b="1" spc="1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954" y="1340768"/>
            <a:ext cx="7661438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Establishment of Faculty of Medicine Finance team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</a:t>
            </a:r>
            <a:r>
              <a:rPr lang="en-US" sz="18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  <a:p>
            <a:endParaRPr lang="en-US" sz="1800" dirty="0" smtClean="0"/>
          </a:p>
          <a:p>
            <a:r>
              <a:rPr lang="en-US" dirty="0" smtClean="0"/>
              <a:t>Re-organization in April 2018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Finance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and Administration Finance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 Finance</a:t>
            </a:r>
            <a:endParaRPr lang="en-US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>Role of Academic Finance team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general operations, research and education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of us as your financial toolbox</a:t>
            </a:r>
            <a:endParaRPr lang="en-US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8954" y="548680"/>
            <a:ext cx="7661438" cy="6233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spc="100" dirty="0">
                <a:solidFill>
                  <a:schemeClr val="accent1"/>
                </a:solidFill>
              </a:rPr>
              <a:t>Faculty of Medicine Finance Team</a:t>
            </a:r>
          </a:p>
        </p:txBody>
      </p:sp>
    </p:spTree>
    <p:extLst>
      <p:ext uri="{BB962C8B-B14F-4D97-AF65-F5344CB8AC3E}">
        <p14:creationId xmlns:p14="http://schemas.microsoft.com/office/powerpoint/2010/main" val="31049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954" y="1340768"/>
            <a:ext cx="8165494" cy="5184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Fiscal </a:t>
            </a:r>
            <a:r>
              <a:rPr lang="en-US" dirty="0"/>
              <a:t>year is from April - March</a:t>
            </a:r>
            <a:endParaRPr lang="en-US" sz="1800" dirty="0"/>
          </a:p>
          <a:p>
            <a:endParaRPr lang="en-US" dirty="0" smtClean="0"/>
          </a:p>
          <a:p>
            <a:r>
              <a:rPr lang="en-US" dirty="0"/>
              <a:t>Old Budget Model (up to March 30, 2010)</a:t>
            </a:r>
            <a:endParaRPr lang="en-US" dirty="0" smtClean="0"/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increases funded by the University</a:t>
            </a:r>
            <a:endParaRPr lang="en-US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/>
          </a:p>
          <a:p>
            <a:r>
              <a:rPr lang="en-US" dirty="0"/>
              <a:t>New model - Tuition Allocation Model (as of April 1, 2011)</a:t>
            </a:r>
            <a:endParaRPr lang="en-US" dirty="0" smtClean="0"/>
          </a:p>
          <a:p>
            <a:pPr marL="742950" lvl="2" indent="-342900"/>
            <a:r>
              <a:rPr lang="en-US" sz="18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unding increases tied to increase in tuition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Department budgets and forecasts are inputted in Hyperion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>Financial reporting is focused on general purpose operating (GPO) funds</a:t>
            </a:r>
          </a:p>
          <a:p>
            <a:pPr marL="742950" lvl="2" indent="-342900"/>
            <a:r>
              <a:rPr lang="en-CA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G0000 – General Purpose Operating</a:t>
            </a:r>
          </a:p>
          <a:p>
            <a:pPr marL="742950" lvl="2" indent="-342900"/>
            <a:r>
              <a:rPr lang="en-CA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G0002 – Fee for service</a:t>
            </a:r>
          </a:p>
          <a:p>
            <a:pPr marL="742950" lvl="2" indent="-342900"/>
            <a:r>
              <a:rPr lang="en-CA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G0003 – Salary </a:t>
            </a:r>
            <a:r>
              <a:rPr lang="en-CA" sz="1800" spc="40" dirty="0" err="1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Billbacks</a:t>
            </a:r>
            <a:endParaRPr lang="en-CA" sz="18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endParaRPr lang="en-CA" dirty="0" smtClean="0"/>
          </a:p>
          <a:p>
            <a:pPr marL="285750" indent="-285750"/>
            <a:r>
              <a:rPr lang="en-US" dirty="0"/>
              <a:t>Other fund types are tracked and reviewed </a:t>
            </a:r>
            <a:r>
              <a:rPr lang="en-US" dirty="0" smtClean="0"/>
              <a:t>within </a:t>
            </a:r>
            <a:r>
              <a:rPr lang="en-US" dirty="0"/>
              <a:t>the department</a:t>
            </a:r>
            <a:endParaRPr lang="en-CA" dirty="0"/>
          </a:p>
          <a:p>
            <a:pPr marL="742950" lvl="2" indent="-342900"/>
            <a:r>
              <a:rPr lang="en-CA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en-CA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/>
            <a:r>
              <a:rPr lang="en-CA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Endowment</a:t>
            </a:r>
            <a:endParaRPr lang="en-CA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/>
            <a:r>
              <a:rPr lang="en-CA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Purpose</a:t>
            </a:r>
            <a:endParaRPr lang="en-CA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/>
            <a:endParaRPr lang="en-CA" sz="2200" b="1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8954" y="548680"/>
            <a:ext cx="7661438" cy="6233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spc="100" dirty="0">
                <a:solidFill>
                  <a:schemeClr val="accent1"/>
                </a:solidFill>
              </a:rPr>
              <a:t>UBC </a:t>
            </a:r>
            <a:r>
              <a:rPr lang="en-US" b="1" spc="100" dirty="0" smtClean="0">
                <a:solidFill>
                  <a:schemeClr val="accent1"/>
                </a:solidFill>
              </a:rPr>
              <a:t>Budget Model</a:t>
            </a:r>
            <a:endParaRPr lang="en-US" b="1" spc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954" y="1340768"/>
            <a:ext cx="7661438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/>
              <a:t>financial balances</a:t>
            </a:r>
            <a:endParaRPr lang="en-US" dirty="0" smtClean="0"/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source of current financial information is FMS </a:t>
            </a:r>
            <a:r>
              <a:rPr lang="en-US" sz="1800" spc="40" dirty="0" err="1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nQuery</a:t>
            </a:r>
            <a:endParaRPr lang="en-US" sz="18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 for Research Funds – budget balance versus cash balance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information on FMS (found until Project Name)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 Manager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Signing Authorities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Finance </a:t>
            </a: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Officer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Date/Authority to Spend End Date</a:t>
            </a:r>
            <a:endParaRPr lang="en-US" sz="16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endParaRPr lang="en-US" sz="14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>Forecasting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Year-end forecasts reviewed and submitted quarterly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reported at a line account level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impacts: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to faculty/staff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vacancies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Salary changes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or decrease &amp; timing of non-salary expenses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endParaRPr lang="en-US" sz="16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endParaRPr lang="en-US" sz="16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/>
            <a:endParaRPr lang="en-US" sz="18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/>
            <a:endParaRPr lang="en-US" sz="18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8954" y="548680"/>
            <a:ext cx="7877462" cy="6233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spc="100" dirty="0">
                <a:solidFill>
                  <a:schemeClr val="accent1"/>
                </a:solidFill>
              </a:rPr>
              <a:t>Now – </a:t>
            </a:r>
            <a:r>
              <a:rPr lang="en-US" b="1" spc="100" dirty="0" smtClean="0">
                <a:solidFill>
                  <a:schemeClr val="accent1"/>
                </a:solidFill>
              </a:rPr>
              <a:t>Current Financial Balances &amp; Forecasting</a:t>
            </a:r>
            <a:endParaRPr lang="en-US" b="1" spc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954" y="1340768"/>
            <a:ext cx="794947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Budget season normally occurs in late September – October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discussions held starting in July/August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Main budget discussion points</a:t>
            </a:r>
          </a:p>
          <a:p>
            <a:pPr marL="742950" lvl="2" indent="-342900"/>
            <a:r>
              <a:rPr lang="en-US" sz="18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to faculty/staff</a:t>
            </a:r>
          </a:p>
          <a:p>
            <a:pPr marL="742950" lvl="2" indent="-342900"/>
            <a:r>
              <a:rPr lang="en-US" sz="18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vacancies</a:t>
            </a:r>
          </a:p>
          <a:p>
            <a:pPr marL="742950" lvl="2" indent="-342900"/>
            <a:r>
              <a:rPr lang="en-US" sz="18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Salary changes</a:t>
            </a:r>
          </a:p>
          <a:p>
            <a:pPr marL="742950" lvl="2" indent="-342900"/>
            <a:r>
              <a:rPr lang="en-US" sz="18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or decrease &amp; timing of non-salary </a:t>
            </a:r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expenses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initiatives</a:t>
            </a:r>
            <a:endParaRPr lang="en-US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342900"/>
            <a:endParaRPr lang="en-US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>Departments submit a budget presentation for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submission generally include: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 budget for the following year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Five-year financial plan and variance explanations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Five-year hiring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Departments may be selected to present to the Budget Committee</a:t>
            </a:r>
          </a:p>
          <a:p>
            <a:pPr lvl="2"/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platform to discuss the strategic plan and corresponding budget drivers</a:t>
            </a:r>
            <a:endParaRPr lang="en-CA" sz="16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8954" y="548680"/>
            <a:ext cx="7661438" cy="6233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spc="100" dirty="0">
                <a:solidFill>
                  <a:schemeClr val="accent1"/>
                </a:solidFill>
              </a:rPr>
              <a:t>Future – </a:t>
            </a:r>
            <a:r>
              <a:rPr lang="en-US" b="1" spc="100" dirty="0" smtClean="0">
                <a:solidFill>
                  <a:schemeClr val="accent1"/>
                </a:solidFill>
              </a:rPr>
              <a:t>Budgeting </a:t>
            </a:r>
            <a:r>
              <a:rPr lang="en-US" b="1" spc="100" dirty="0">
                <a:solidFill>
                  <a:schemeClr val="accent1"/>
                </a:solidFill>
              </a:rPr>
              <a:t>for the </a:t>
            </a:r>
            <a:r>
              <a:rPr lang="en-US" b="1" spc="100" dirty="0" smtClean="0">
                <a:solidFill>
                  <a:schemeClr val="accent1"/>
                </a:solidFill>
              </a:rPr>
              <a:t>Following Year</a:t>
            </a:r>
            <a:endParaRPr lang="en-US" b="1" spc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954" y="1340768"/>
            <a:ext cx="8165494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Direction of the department/division &amp; keys to success for long-term viability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to 10 year plan at the division level is helpful in mapping out your vision</a:t>
            </a:r>
            <a:endParaRPr lang="en-US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r>
              <a:rPr lang="en-US" dirty="0"/>
              <a:t>Faculty levels and mix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: Clinical versus Research 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: Grant-tenure versus tenure-track</a:t>
            </a:r>
            <a:endParaRPr lang="en-US" sz="1800" spc="40" dirty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/>
          </a:p>
          <a:p>
            <a:r>
              <a:rPr lang="en-US" dirty="0" smtClean="0"/>
              <a:t>Funding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current budget model, GPO funding is generally fixed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Salary increases occur annually and are not fully funded by the University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sources of funding is critical to long-term success, including: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Salary awards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Grants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Endowments</a:t>
            </a:r>
          </a:p>
          <a:p>
            <a:pPr marL="742950" lvl="2" indent="-342900"/>
            <a:endParaRPr lang="en-US" sz="18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8954" y="548680"/>
            <a:ext cx="7661438" cy="6233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spc="100" dirty="0">
                <a:solidFill>
                  <a:schemeClr val="accent1"/>
                </a:solidFill>
              </a:rPr>
              <a:t>Vision – </a:t>
            </a:r>
            <a:r>
              <a:rPr lang="en-US" b="1" spc="100" dirty="0" smtClean="0">
                <a:solidFill>
                  <a:schemeClr val="accent1"/>
                </a:solidFill>
              </a:rPr>
              <a:t>Long-Term Outlook </a:t>
            </a:r>
            <a:endParaRPr lang="en-US" b="1" spc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954" y="1340768"/>
            <a:ext cx="8165494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Training through UBC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pc="40" dirty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finance.ubc.ca/training</a:t>
            </a:r>
            <a:endParaRPr lang="en-US" sz="18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courses</a:t>
            </a:r>
          </a:p>
          <a:p>
            <a:pPr lvl="2"/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Accounting 101</a:t>
            </a:r>
          </a:p>
          <a:p>
            <a:pPr lvl="2"/>
            <a:r>
              <a:rPr lang="en-US" sz="16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Navigating FMS </a:t>
            </a:r>
            <a:r>
              <a:rPr lang="en-US" sz="1600" spc="40" dirty="0" err="1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nQuery</a:t>
            </a:r>
            <a:endParaRPr lang="en-US" sz="1600" spc="40" dirty="0" smtClean="0">
              <a:solidFill>
                <a:srgbClr val="0C2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Contact information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Farrell Louie, Senior Finance Manager, Academic Finance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604-875-2000  x.5203</a:t>
            </a:r>
          </a:p>
          <a:p>
            <a:pPr marL="742950" lvl="2" indent="-342900"/>
            <a:r>
              <a:rPr lang="en-US" sz="1800" spc="40" dirty="0" smtClean="0">
                <a:solidFill>
                  <a:srgbClr val="0C2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farrell.louie@ubc.ca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8954" y="548680"/>
            <a:ext cx="7661438" cy="6233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spc="100" dirty="0" smtClean="0">
                <a:solidFill>
                  <a:schemeClr val="accent1"/>
                </a:solidFill>
              </a:rPr>
              <a:t>Other Resources</a:t>
            </a:r>
            <a:endParaRPr lang="en-US" b="1" spc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3AD53A54C7C40AA4977419A9B3B12" ma:contentTypeVersion="1" ma:contentTypeDescription="Create a new document." ma:contentTypeScope="" ma:versionID="bac4857d700d27228b491adfea5457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CEC49-4383-44C2-B666-3A98C912616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C5C004-3FD2-43DF-AC3B-B5C35DD5A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4C6883-70F7-400A-8EE1-20086C9E765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7D38F9B-ED21-4A14-A118-AC32623E5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7131</TotalTime>
  <Words>473</Words>
  <Application>Microsoft Office PowerPoint</Application>
  <PresentationFormat>On-screen Show (4:3)</PresentationFormat>
  <Paragraphs>111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Chami, Beata [PH]</cp:lastModifiedBy>
  <cp:revision>418</cp:revision>
  <cp:lastPrinted>2018-09-04T20:48:10Z</cp:lastPrinted>
  <dcterms:created xsi:type="dcterms:W3CDTF">2010-06-15T20:07:28Z</dcterms:created>
  <dcterms:modified xsi:type="dcterms:W3CDTF">2019-01-14T21:50:17Z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Url">
    <vt:lpwstr/>
  </property>
  <property fmtid="{D5CDD505-2E9C-101B-9397-08002B2CF9AE}" pid="3" name="xd_ProgID">
    <vt:lpwstr/>
  </property>
  <property fmtid="{D5CDD505-2E9C-101B-9397-08002B2CF9AE}" pid="4" name="xd_Signature">
    <vt:lpwstr>0</vt:lpwstr>
  </property>
  <property fmtid="{D5CDD505-2E9C-101B-9397-08002B2CF9AE}" pid="5" name="display_urn:schemas-microsoft-com:office:office#Author">
    <vt:lpwstr/>
  </property>
  <property fmtid="{D5CDD505-2E9C-101B-9397-08002B2CF9AE}" pid="6" name="display_urn:schemas-microsoft-com:office:office#Editor">
    <vt:lpwstr/>
  </property>
</Properties>
</file>